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2" autoAdjust="0"/>
    <p:restoredTop sz="94660"/>
  </p:normalViewPr>
  <p:slideViewPr>
    <p:cSldViewPr snapToGrid="0">
      <p:cViewPr varScale="1">
        <p:scale>
          <a:sx n="76" d="100"/>
          <a:sy n="76" d="100"/>
        </p:scale>
        <p:origin x="82" y="1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5DC4D2-1DB7-4625-B1B1-4099BA05B856}" type="datetimeFigureOut">
              <a:rPr lang="cs-CZ" smtClean="0"/>
              <a:t>25.04.2023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8D22C0-ACEE-4BD3-9978-56F2064E0B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8870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C8A6BD-0573-9810-E1B3-96D9E7E609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66269C8-809A-C9DB-72AB-2E8756F66F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73A56B-F86C-1155-DEBA-05E40D705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BDC7A-7398-480E-9DB8-B8A8995C6589}" type="datetime1">
              <a:rPr lang="cs-CZ" smtClean="0"/>
              <a:t>25.04.2023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115577-AF51-B4D3-34EC-DA73FC18D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Mgr. Tereza Stratilová, MBA - t.stratilova@gmail.com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773F891-4013-9137-BBC9-2E7ED41C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5744C-7D32-4570-9327-B26114319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8204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B72624-9CEF-146C-1E90-D01E29606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94724D6-72BC-23DF-6012-D66FA42749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6F08ECF-CA0F-C423-939E-E47962594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E8ADC-1439-49EB-A6EF-BBDCEE744AC9}" type="datetime1">
              <a:rPr lang="cs-CZ" smtClean="0"/>
              <a:t>25.04.2023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B9BF3A0-EDC2-8D48-AAA1-063023BD3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Mgr. Tereza Stratilová, MBA - t.stratilova@gmail.com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DB1513-9A2D-4ED2-0134-B5C0E9A36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5744C-7D32-4570-9327-B26114319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2352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2C4761A-7A71-EBE9-58E5-F7211A3D26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CCCAF15-6255-14D6-87A4-5366D79692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C62CEEC-FA0F-8F55-FE73-DABF15E16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77D2-ACDD-4FE7-A2BB-E6D16C262FFB}" type="datetime1">
              <a:rPr lang="cs-CZ" smtClean="0"/>
              <a:t>25.04.2023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E418AF-7605-3EB7-EFB8-C25752C69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Mgr. Tereza Stratilová, MBA - t.stratilova@gmail.com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2A38375-7EA9-337D-CB04-BB1EC4E46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5744C-7D32-4570-9327-B26114319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4692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6CB3E8-4FE6-5C3E-BFA0-4AF155B9F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3ABC18-FEE2-32E8-13C2-4A927A749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78F78C1-00AB-19A0-7D6C-246592EA9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BAF3F-6B3E-4120-8DB4-4F44C8C0A1A3}" type="datetime1">
              <a:rPr lang="cs-CZ" smtClean="0"/>
              <a:t>25.04.2023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7C9560E-DAC1-58F6-B380-5C6FED798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Mgr. Tereza Stratilová, MBA - t.stratilova@gmail.com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5446CB-5AF7-38DA-C578-FD6A295A6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5744C-7D32-4570-9327-B26114319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7879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E6469B-DF53-347E-FAB2-CA9F540C6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49D8D03-F39B-00BC-8C49-743806B0AB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5DBA9D-C9C4-E9C6-CA2F-AE899FF34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662A-45CD-4328-BCB5-9DD57DA1AE79}" type="datetime1">
              <a:rPr lang="cs-CZ" smtClean="0"/>
              <a:t>25.04.2023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43133D-70A9-732D-EC59-D59D0D50E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Mgr. Tereza Stratilová, MBA - t.stratilova@gmail.com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D8492C2-DF54-E89E-02E2-0CE53FF63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5744C-7D32-4570-9327-B26114319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4963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2B6A24-592B-9F60-23C7-D820718FF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AE1062-71F2-EE6B-5499-EEFDD291FB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FD96E08-5B5C-806C-AAE9-E129E522C9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F3B1066-B512-6913-08B3-BB1F17B78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92DD1-4B53-4871-AD36-CF1668A0BE49}" type="datetime1">
              <a:rPr lang="cs-CZ" smtClean="0"/>
              <a:t>25.04.2023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B67E1AD-D32A-3C57-74B0-61D168E43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Mgr. Tereza Stratilová, MBA - t.stratilova@gmail.com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56C4784-6865-720E-38BA-3D76C86A3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5744C-7D32-4570-9327-B26114319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2347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96B59C-C111-2DF7-B825-B432B8B21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D2589E3-F03B-4882-69B6-B900CE52F5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5BBF128-588E-1998-93DA-BF01EA6554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ACDAFDB-BD63-6C6B-7F1E-83A1D2BFF8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B57277D-CFB5-DAA4-C28F-1EDF03068E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0CA5A8D-CDAE-4D8B-4255-8CC211F0A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E643C-84C4-4F3F-BE7A-7D1A49459DF8}" type="datetime1">
              <a:rPr lang="cs-CZ" smtClean="0"/>
              <a:t>25.04.2023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37340DB-3BA7-FD86-AC63-C5F6138D2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Mgr. Tereza Stratilová, MBA - t.stratilova@gmail.com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2A824F9-6E67-BE2D-637E-19D0D675D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5744C-7D32-4570-9327-B26114319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1182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041958-A102-2882-0B39-D65282760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45A2E14-CB92-51CC-4B04-BEF5EB1D5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BB867-ACE9-4953-9995-B15483874B92}" type="datetime1">
              <a:rPr lang="cs-CZ" smtClean="0"/>
              <a:t>25.04.2023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BDD1122-E685-1697-444A-1CD84E5F9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Mgr. Tereza Stratilová, MBA - t.stratilova@gmail.com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9931E1B-E953-27BA-09F7-38922EB6B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5744C-7D32-4570-9327-B26114319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989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CED2A12-D550-8DB6-03C7-198903B67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8A9E7-C0BF-4DBC-AD30-CEE7F671AE3E}" type="datetime1">
              <a:rPr lang="cs-CZ" smtClean="0"/>
              <a:t>25.04.2023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6DEAFBA-94DB-9A70-E50B-B5F257955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Mgr. Tereza Stratilová, MBA - t.stratilova@gmail.com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11BF7B4-0CB6-485A-1039-A7C1ABEF2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5744C-7D32-4570-9327-B26114319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2904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A3C6F7-A9BB-6718-8974-270EF2DBE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7DA9E2-AF66-AF02-6019-76C6082D76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D7547B5-A2B5-1FBE-C79C-E10DBD62DB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618B965-A391-66A8-8F27-CC34D2409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3CA5-C7A6-417D-A934-0600D0FB3E18}" type="datetime1">
              <a:rPr lang="cs-CZ" smtClean="0"/>
              <a:t>25.04.2023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E6BA8A1-438E-3548-7EA0-E39EC093D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Mgr. Tereza Stratilová, MBA - t.stratilova@gmail.com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80E1C8C-10EC-30F0-4F7F-714BEA2AD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5744C-7D32-4570-9327-B26114319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7529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78152A-9494-20B4-4AB2-B192C11A4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CAB329C-5ACE-9F1F-5621-8296AE9BA1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E936D1B-782A-61A6-C9CB-0A3E25E104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26B9BC5-092C-7073-539B-DC7603F3C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C3066-617B-4681-9F7C-0C68D50466B1}" type="datetime1">
              <a:rPr lang="cs-CZ" smtClean="0"/>
              <a:t>25.04.2023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DC4BF84-9E52-AC78-695F-CF546D53A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Mgr. Tereza Stratilová, MBA - t.stratilova@gmail.com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066FA75-7F18-53C4-CAF1-FFE57181A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5744C-7D32-4570-9327-B26114319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9931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FD9D6C8-EDFC-FAE1-3405-29EBBA1A9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2EE6741-CFFB-3921-F783-70C244770F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F3B07F5-3739-64A0-99C3-100FF2974D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DB92D-E3A7-4765-8ADB-F0AB6472BAA3}" type="datetime1">
              <a:rPr lang="cs-CZ" smtClean="0"/>
              <a:t>25.04.2023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587F54E-744C-B502-CB69-AD78AFD2CD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Mgr. Tereza Stratilová, MBA - t.stratilova@gmail.com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327626D-0461-21BA-83AF-611FB32C1E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5744C-7D32-4570-9327-B26114319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785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48842D-6B42-7A95-0B1C-B11FE2F59A7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pl-PL" dirty="0">
                <a:solidFill>
                  <a:schemeClr val="bg1"/>
                </a:solidFill>
              </a:rPr>
              <a:t>Jak na prodej?</a:t>
            </a:r>
            <a:br>
              <a:rPr lang="pl-PL" dirty="0">
                <a:solidFill>
                  <a:schemeClr val="bg1"/>
                </a:solidFill>
              </a:rPr>
            </a:br>
            <a:r>
              <a:rPr lang="pl-PL" sz="4400" dirty="0">
                <a:solidFill>
                  <a:schemeClr val="bg1"/>
                </a:solidFill>
              </a:rPr>
              <a:t>Co a proč prodává?</a:t>
            </a:r>
            <a:endParaRPr lang="cs-CZ" sz="4400" dirty="0">
              <a:solidFill>
                <a:schemeClr val="bg1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45D1E16-46AE-8674-3DD3-F53B78249E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>
              <a:solidFill>
                <a:schemeClr val="bg1"/>
              </a:solidFill>
              <a:latin typeface="+mj-lt"/>
            </a:endParaRPr>
          </a:p>
          <a:p>
            <a:r>
              <a:rPr lang="cs-CZ" dirty="0">
                <a:solidFill>
                  <a:schemeClr val="bg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Mgr. Tereza Stratilová, MBA</a:t>
            </a:r>
          </a:p>
          <a:p>
            <a:r>
              <a:rPr lang="cs-CZ" dirty="0">
                <a:solidFill>
                  <a:schemeClr val="bg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25.4.2023</a:t>
            </a:r>
          </a:p>
        </p:txBody>
      </p:sp>
    </p:spTree>
    <p:extLst>
      <p:ext uri="{BB962C8B-B14F-4D97-AF65-F5344CB8AC3E}">
        <p14:creationId xmlns:p14="http://schemas.microsoft.com/office/powerpoint/2010/main" val="2466065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A700206-E22E-5EFB-9ED0-F95EE38C5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Děkuji za pozornost.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51E326D-46AF-AB51-1F81-FD0DB2B430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bg1"/>
                </a:solidFill>
              </a:rPr>
              <a:t>Mgr. Tereza Stratilová, MBA</a:t>
            </a:r>
          </a:p>
          <a:p>
            <a:pPr algn="ctr"/>
            <a:r>
              <a:rPr lang="cs-CZ" sz="3200" dirty="0">
                <a:solidFill>
                  <a:schemeClr val="bg1"/>
                </a:solidFill>
              </a:rPr>
              <a:t>t.stratilova@gmail.com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E68F45C-3E71-6B39-F14F-927E0619F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Mgr. Tereza Stratilová, MBA - t.stratilova@gmail.com</a:t>
            </a:r>
          </a:p>
        </p:txBody>
      </p:sp>
    </p:spTree>
    <p:extLst>
      <p:ext uri="{BB962C8B-B14F-4D97-AF65-F5344CB8AC3E}">
        <p14:creationId xmlns:p14="http://schemas.microsoft.com/office/powerpoint/2010/main" val="2232624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BCC55B-94B3-213E-60F2-1D28499BC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Můj příběh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8A24C0-F67F-0EF4-3543-B23A4A3445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marL="0" indent="0">
              <a:buNone/>
            </a:pPr>
            <a:r>
              <a:rPr lang="pl-PL" sz="3200" dirty="0">
                <a:solidFill>
                  <a:schemeClr val="bg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Proč dělám, to, co dělám?</a:t>
            </a:r>
          </a:p>
          <a:p>
            <a:pPr marL="622300">
              <a:buClr>
                <a:schemeClr val="bg1"/>
              </a:buClr>
              <a:buFont typeface="Calibri Light" panose="020F0302020204030204" pitchFamily="34" charset="0"/>
              <a:buChar char="ﻫ"/>
            </a:pPr>
            <a:r>
              <a:rPr lang="cs-CZ" dirty="0">
                <a:solidFill>
                  <a:schemeClr val="bg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Marketing = </a:t>
            </a:r>
            <a:r>
              <a:rPr lang="en-GB" dirty="0">
                <a:solidFill>
                  <a:schemeClr val="bg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storytelling</a:t>
            </a:r>
            <a:r>
              <a:rPr lang="cs-CZ" dirty="0">
                <a:solidFill>
                  <a:schemeClr val="bg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pPr marL="622300">
              <a:buClr>
                <a:schemeClr val="bg1"/>
              </a:buClr>
              <a:buFont typeface="Calibri Light" panose="020F0302020204030204" pitchFamily="34" charset="0"/>
              <a:buChar char="ﻫ"/>
            </a:pPr>
            <a:endParaRPr lang="cs-CZ" dirty="0">
              <a:solidFill>
                <a:schemeClr val="bg1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BA05DBA-F1EB-19C5-A67C-5B1612927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Mgr. Tereza Stratilová, MBA - t.stratilova@gmail.com</a:t>
            </a:r>
          </a:p>
        </p:txBody>
      </p:sp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CD26CCB0-7343-CF97-B992-03BCFFAD96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1445775"/>
              </p:ext>
            </p:extLst>
          </p:nvPr>
        </p:nvGraphicFramePr>
        <p:xfrm>
          <a:off x="1831033" y="3290703"/>
          <a:ext cx="8127999" cy="20449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72186315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76386478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494744780"/>
                    </a:ext>
                  </a:extLst>
                </a:gridCol>
              </a:tblGrid>
              <a:tr h="20449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200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  <a:ea typeface="Calibri Light" panose="020F0302020204030204" pitchFamily="34" charset="0"/>
                          <a:cs typeface="Calibri Light" panose="020F0302020204030204" pitchFamily="34" charset="0"/>
                        </a:rPr>
                        <a:t>Příběh</a:t>
                      </a:r>
                      <a:endParaRPr lang="cs-CZ" sz="32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200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  <a:ea typeface="Calibri Light" panose="020F0302020204030204" pitchFamily="34" charset="0"/>
                          <a:cs typeface="Calibri Light" panose="020F0302020204030204" pitchFamily="34" charset="0"/>
                        </a:rPr>
                        <a:t>Autenticita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200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  <a:ea typeface="Calibri Light" panose="020F0302020204030204" pitchFamily="34" charset="0"/>
                          <a:cs typeface="Calibri Light" panose="020F0302020204030204" pitchFamily="34" charset="0"/>
                        </a:rPr>
                        <a:t>Přirozenost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200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  <a:ea typeface="Calibri Light" panose="020F0302020204030204" pitchFamily="34" charset="0"/>
                          <a:cs typeface="Calibri Light" panose="020F0302020204030204" pitchFamily="34" charset="0"/>
                        </a:rPr>
                        <a:t>Důvěryhodnost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  <a:ea typeface="Calibri Light" panose="020F0302020204030204" pitchFamily="34" charset="0"/>
                          <a:cs typeface="Calibri Light" panose="020F0302020204030204" pitchFamily="34" charset="0"/>
                        </a:rPr>
                        <a:t>Emoce</a:t>
                      </a:r>
                      <a:endParaRPr lang="cs-CZ" sz="32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2167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0961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90E090-0F87-76F1-2160-8A6798034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  <a:effectLst/>
              </a:rPr>
              <a:t>Moje cílová skupina 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93CB65-800D-173E-2549-93945D65F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>
                <a:solidFill>
                  <a:schemeClr val="bg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Pro koho to dělám?</a:t>
            </a:r>
          </a:p>
          <a:p>
            <a:pPr marL="712788" indent="-287338" defTabSz="1436688">
              <a:buClr>
                <a:schemeClr val="bg1"/>
              </a:buClr>
              <a:buFont typeface="Calibri Light" panose="020F0302020204030204" pitchFamily="34" charset="0"/>
              <a:buChar char="ﻫ"/>
            </a:pPr>
            <a:r>
              <a:rPr lang="cs-CZ" sz="3200" dirty="0">
                <a:solidFill>
                  <a:schemeClr val="bg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Kdo je mým cílovým zákazníkem?</a:t>
            </a:r>
          </a:p>
          <a:p>
            <a:pPr marL="1169988" lvl="1" indent="-287338" defTabSz="1436688">
              <a:buClr>
                <a:schemeClr val="bg1"/>
              </a:buClr>
              <a:buFont typeface="Calibri Light" panose="020F0302020204030204" pitchFamily="34" charset="0"/>
              <a:buChar char="ﻫ"/>
            </a:pPr>
            <a:r>
              <a:rPr lang="cs-CZ" sz="2800" dirty="0">
                <a:solidFill>
                  <a:schemeClr val="bg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Pohlaví, věková kategorie, příjmová kategorie, vzdělání, zájmy, ...</a:t>
            </a:r>
          </a:p>
          <a:p>
            <a:pPr marL="712788" indent="-287338" defTabSz="1436688">
              <a:buClr>
                <a:schemeClr val="bg1"/>
              </a:buClr>
              <a:buFont typeface="Calibri Light" panose="020F0302020204030204" pitchFamily="34" charset="0"/>
              <a:buChar char="ﻫ"/>
            </a:pPr>
            <a:r>
              <a:rPr lang="cs-CZ" sz="3200" dirty="0">
                <a:solidFill>
                  <a:schemeClr val="bg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Kde najdu svého cílového zákazníka?</a:t>
            </a:r>
          </a:p>
          <a:p>
            <a:pPr marL="1169988" lvl="1" indent="-287338" defTabSz="1436688">
              <a:buClr>
                <a:schemeClr val="bg1"/>
              </a:buClr>
              <a:buFont typeface="Calibri Light" panose="020F0302020204030204" pitchFamily="34" charset="0"/>
              <a:buChar char="ﻫ"/>
            </a:pPr>
            <a:r>
              <a:rPr lang="cs-CZ" sz="2800" dirty="0">
                <a:solidFill>
                  <a:schemeClr val="bg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Online, </a:t>
            </a:r>
            <a:r>
              <a:rPr lang="cs-CZ" sz="2800" dirty="0" err="1">
                <a:solidFill>
                  <a:schemeClr val="bg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offline</a:t>
            </a:r>
            <a:r>
              <a:rPr lang="cs-CZ" sz="2800" dirty="0">
                <a:solidFill>
                  <a:schemeClr val="bg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(kde konkrétně)</a:t>
            </a:r>
          </a:p>
          <a:p>
            <a:pPr marL="712788" indent="-287338" defTabSz="1436688">
              <a:buClr>
                <a:schemeClr val="bg1"/>
              </a:buClr>
              <a:buFont typeface="Calibri Light" panose="020F0302020204030204" pitchFamily="34" charset="0"/>
              <a:buChar char="ﻫ"/>
            </a:pPr>
            <a:r>
              <a:rPr lang="cs-CZ" sz="3200" dirty="0">
                <a:solidFill>
                  <a:schemeClr val="bg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Jak ho můžu oslovit?</a:t>
            </a:r>
          </a:p>
          <a:p>
            <a:pPr marL="1169988" lvl="1" indent="-287338" defTabSz="1436688">
              <a:buClr>
                <a:schemeClr val="bg1"/>
              </a:buClr>
              <a:buFont typeface="Calibri Light" panose="020F0302020204030204" pitchFamily="34" charset="0"/>
              <a:buChar char="ﻫ"/>
            </a:pPr>
            <a:r>
              <a:rPr lang="cs-CZ" sz="2800" dirty="0">
                <a:solidFill>
                  <a:schemeClr val="bg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Polosuchá, čte, komunikuje s přáteli?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E2A1686-EFD0-948C-5258-03718914F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Mgr. Tereza Stratilová, MBA - t.stratilova@gmail.com</a:t>
            </a:r>
          </a:p>
        </p:txBody>
      </p:sp>
    </p:spTree>
    <p:extLst>
      <p:ext uri="{BB962C8B-B14F-4D97-AF65-F5344CB8AC3E}">
        <p14:creationId xmlns:p14="http://schemas.microsoft.com/office/powerpoint/2010/main" val="1469058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246462-463C-18F2-8A35-A2517FD15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effectLst/>
              </a:rPr>
              <a:t>Moje přidaná hodnota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8F7D0-76FD-AA51-A70F-10780CEE9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9719"/>
            <a:ext cx="10515600" cy="41572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>
                <a:solidFill>
                  <a:schemeClr val="bg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J</a:t>
            </a:r>
            <a:r>
              <a:rPr lang="cs-CZ" sz="36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ak mohu přispět svému cílovému zákazníkovi?</a:t>
            </a:r>
          </a:p>
          <a:p>
            <a:pPr marL="712788" indent="-287338" defTabSz="1436688">
              <a:buClr>
                <a:schemeClr val="bg1"/>
              </a:buClr>
              <a:buFont typeface="Calibri Light" panose="020F0302020204030204" pitchFamily="34" charset="0"/>
              <a:buChar char="ﻫ"/>
            </a:pPr>
            <a:r>
              <a:rPr lang="cs-CZ" sz="3200" dirty="0">
                <a:solidFill>
                  <a:schemeClr val="bg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Jaký problém mu řeším?</a:t>
            </a:r>
          </a:p>
          <a:p>
            <a:pPr marL="712788" indent="-287338" defTabSz="1436688">
              <a:buClr>
                <a:schemeClr val="bg1"/>
              </a:buClr>
              <a:buFont typeface="Calibri Light" panose="020F0302020204030204" pitchFamily="34" charset="0"/>
              <a:buChar char="ﻫ"/>
            </a:pPr>
            <a:r>
              <a:rPr lang="cs-CZ" sz="3200" dirty="0">
                <a:solidFill>
                  <a:schemeClr val="bg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Jaký benefit přináším?</a:t>
            </a:r>
          </a:p>
          <a:p>
            <a:pPr marL="712788" indent="-287338" defTabSz="1436688">
              <a:buClr>
                <a:schemeClr val="bg1"/>
              </a:buClr>
              <a:buFont typeface="Calibri Light" panose="020F0302020204030204" pitchFamily="34" charset="0"/>
              <a:buChar char="ﻫ"/>
            </a:pPr>
            <a:r>
              <a:rPr lang="cs-CZ" sz="3200" dirty="0">
                <a:solidFill>
                  <a:schemeClr val="bg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Čím mu odlehčím, pokud se stane mým zákazníkem?</a:t>
            </a:r>
          </a:p>
          <a:p>
            <a:pPr marL="712788" indent="-287338" defTabSz="1436688">
              <a:buClr>
                <a:schemeClr val="bg1"/>
              </a:buClr>
              <a:buFont typeface="Calibri Light" panose="020F0302020204030204" pitchFamily="34" charset="0"/>
              <a:buChar char="ﻫ"/>
            </a:pPr>
            <a:r>
              <a:rPr lang="cs-CZ" sz="3200" dirty="0">
                <a:solidFill>
                  <a:schemeClr val="bg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Jak mu tento příspěvek mohu komunikovat?</a:t>
            </a:r>
          </a:p>
          <a:p>
            <a:pPr marL="712788" indent="-287338" defTabSz="1436688">
              <a:buClr>
                <a:schemeClr val="bg1"/>
              </a:buClr>
              <a:buFont typeface="Calibri Light" panose="020F0302020204030204" pitchFamily="34" charset="0"/>
              <a:buChar char="ﻫ"/>
            </a:pPr>
            <a:endParaRPr lang="cs-CZ" sz="3200" dirty="0">
              <a:solidFill>
                <a:schemeClr val="bg1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712788" indent="-287338" defTabSz="1436688">
              <a:buClr>
                <a:schemeClr val="bg1"/>
              </a:buClr>
              <a:buFont typeface="Calibri Light" panose="020F0302020204030204" pitchFamily="34" charset="0"/>
              <a:buChar char="ﻫ"/>
            </a:pPr>
            <a:endParaRPr lang="cs-CZ" sz="3200" dirty="0">
              <a:solidFill>
                <a:schemeClr val="bg1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cs-CZ" sz="360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cs-CZ" sz="3600" dirty="0">
              <a:solidFill>
                <a:schemeClr val="bg1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CD0950E-2B02-643A-4476-C79DA5865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Mgr. Tereza Stratilová, MBA - t.stratilova@gmail.com</a:t>
            </a:r>
          </a:p>
        </p:txBody>
      </p:sp>
    </p:spTree>
    <p:extLst>
      <p:ext uri="{BB962C8B-B14F-4D97-AF65-F5344CB8AC3E}">
        <p14:creationId xmlns:p14="http://schemas.microsoft.com/office/powerpoint/2010/main" val="4258123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A34814-9598-87D9-BF73-D50556A55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effectLst/>
              </a:rPr>
              <a:t>Moje cena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76FBA7-A70B-CB17-720D-BCB17AFAB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>
                <a:solidFill>
                  <a:schemeClr val="bg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lang="cs-CZ" sz="32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o moje cílová skupina dostává výměnou za své peníze?</a:t>
            </a:r>
          </a:p>
          <a:p>
            <a:pPr marL="712788" indent="-287338" defTabSz="1436688">
              <a:spcBef>
                <a:spcPts val="2400"/>
              </a:spcBef>
              <a:buClr>
                <a:schemeClr val="bg1"/>
              </a:buClr>
              <a:buFont typeface="Calibri Light" panose="020F0302020204030204" pitchFamily="34" charset="0"/>
              <a:buChar char="ﻫ"/>
            </a:pPr>
            <a:r>
              <a:rPr lang="cs-CZ" dirty="0">
                <a:solidFill>
                  <a:schemeClr val="bg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Moje ceny spočívá v přidané hodnotě, kterou zákazníkovi přináším.</a:t>
            </a:r>
          </a:p>
          <a:p>
            <a:pPr marL="1169988" lvl="1" indent="-287338" defTabSz="1436688">
              <a:buClr>
                <a:schemeClr val="bg1"/>
              </a:buClr>
              <a:buFont typeface="Calibri Light" panose="020F0302020204030204" pitchFamily="34" charset="0"/>
              <a:buChar char="ﻫ"/>
            </a:pPr>
            <a:r>
              <a:rPr lang="cs-CZ" sz="2800" dirty="0">
                <a:solidFill>
                  <a:schemeClr val="bg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Kolik času mu ušetřím?</a:t>
            </a:r>
          </a:p>
          <a:p>
            <a:pPr marL="1169988" lvl="1" indent="-287338" defTabSz="1436688">
              <a:buClr>
                <a:schemeClr val="bg1"/>
              </a:buClr>
              <a:buFont typeface="Calibri Light" panose="020F0302020204030204" pitchFamily="34" charset="0"/>
              <a:buChar char="ﻫ"/>
            </a:pPr>
            <a:r>
              <a:rPr lang="cs-CZ" sz="2800" dirty="0">
                <a:solidFill>
                  <a:schemeClr val="bg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Mám expertízu, kterou sám nemá?</a:t>
            </a:r>
          </a:p>
          <a:p>
            <a:pPr marL="1169988" lvl="1" indent="-287338" defTabSz="1436688">
              <a:buClr>
                <a:schemeClr val="bg1"/>
              </a:buClr>
              <a:buFont typeface="Calibri Light" panose="020F0302020204030204" pitchFamily="34" charset="0"/>
              <a:buChar char="ﻫ"/>
            </a:pPr>
            <a:r>
              <a:rPr lang="cs-CZ" sz="2800" dirty="0">
                <a:solidFill>
                  <a:schemeClr val="bg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Představuje můj produkt/servis něco co mu pomůže vydělávat další peníze (vzdělání, poradenství, audit, ...)?</a:t>
            </a:r>
          </a:p>
          <a:p>
            <a:pPr marL="1169988" lvl="1" indent="-287338" defTabSz="1436688">
              <a:buClr>
                <a:schemeClr val="bg1"/>
              </a:buClr>
              <a:buFont typeface="Calibri Light" panose="020F0302020204030204" pitchFamily="34" charset="0"/>
              <a:buChar char="ﻫ"/>
            </a:pPr>
            <a:r>
              <a:rPr lang="cs-CZ" sz="2800" dirty="0" err="1">
                <a:solidFill>
                  <a:schemeClr val="bg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Well-being</a:t>
            </a:r>
            <a:r>
              <a:rPr lang="cs-CZ" sz="2800" dirty="0">
                <a:solidFill>
                  <a:schemeClr val="bg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a zdraví?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A9B836C-3B51-1776-B0C8-A08061CEB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>
                <a:solidFill>
                  <a:schemeClr val="bg1"/>
                </a:solidFill>
              </a:rPr>
              <a:t>Mgr. Tereza Stratilová, MBA - t.stratilova@gmail.com</a:t>
            </a:r>
          </a:p>
        </p:txBody>
      </p:sp>
    </p:spTree>
    <p:extLst>
      <p:ext uri="{BB962C8B-B14F-4D97-AF65-F5344CB8AC3E}">
        <p14:creationId xmlns:p14="http://schemas.microsoft.com/office/powerpoint/2010/main" val="2259424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6AA1F7-9870-CB00-9DA2-AC6B9549F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effectLst/>
              </a:rPr>
              <a:t>Moje osobnost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B732A7-7408-C901-BDC7-83D42FD39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200" dirty="0">
                <a:solidFill>
                  <a:schemeClr val="bg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J</a:t>
            </a:r>
            <a:r>
              <a:rPr lang="cs-CZ" sz="32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ak vytvářet vztahy a udržet dlouhodobá partnerství?</a:t>
            </a:r>
          </a:p>
          <a:p>
            <a:pPr marL="882650" indent="-287338" defTabSz="1436688">
              <a:spcBef>
                <a:spcPts val="1800"/>
              </a:spcBef>
              <a:buClr>
                <a:schemeClr val="bg1"/>
              </a:buClr>
              <a:buFont typeface="Calibri Light" panose="020F0302020204030204" pitchFamily="34" charset="0"/>
              <a:buChar char="ﻫ"/>
            </a:pPr>
            <a:r>
              <a:rPr lang="cs-CZ" dirty="0">
                <a:solidFill>
                  <a:schemeClr val="bg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Akvizice nových zákazníků</a:t>
            </a:r>
          </a:p>
          <a:p>
            <a:pPr marL="1339850" lvl="1" indent="-287338" defTabSz="1436688">
              <a:buClr>
                <a:schemeClr val="bg1"/>
              </a:buClr>
              <a:buFont typeface="Calibri Light" panose="020F0302020204030204" pitchFamily="34" charset="0"/>
              <a:buChar char="ﻫ"/>
            </a:pPr>
            <a:r>
              <a:rPr lang="cs-CZ" dirty="0">
                <a:solidFill>
                  <a:schemeClr val="bg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Úsměv, jména, kývat + příprava na nejčastější výmluvy</a:t>
            </a:r>
          </a:p>
          <a:p>
            <a:pPr marL="882650" indent="-287338" defTabSz="1436688">
              <a:spcBef>
                <a:spcPts val="1800"/>
              </a:spcBef>
              <a:buClr>
                <a:schemeClr val="bg1"/>
              </a:buClr>
              <a:buFont typeface="Calibri Light" panose="020F0302020204030204" pitchFamily="34" charset="0"/>
              <a:buChar char="ﻫ"/>
            </a:pPr>
            <a:r>
              <a:rPr lang="cs-CZ" dirty="0">
                <a:solidFill>
                  <a:schemeClr val="bg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Udržení stávajících zákazníků !!!</a:t>
            </a:r>
          </a:p>
          <a:p>
            <a:pPr marL="1339850" lvl="1" indent="-287338" defTabSz="1436688">
              <a:buClr>
                <a:schemeClr val="bg1"/>
              </a:buClr>
              <a:buFont typeface="Calibri Light" panose="020F0302020204030204" pitchFamily="34" charset="0"/>
              <a:buChar char="ﻫ"/>
            </a:pPr>
            <a:r>
              <a:rPr lang="cs-CZ" dirty="0">
                <a:solidFill>
                  <a:schemeClr val="bg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Úsměv, jména, osobní příběhy, speciální výhody</a:t>
            </a:r>
          </a:p>
          <a:p>
            <a:pPr marL="882650" indent="-287338" defTabSz="1436688">
              <a:spcBef>
                <a:spcPts val="1800"/>
              </a:spcBef>
              <a:buClr>
                <a:schemeClr val="bg1"/>
              </a:buClr>
              <a:buFont typeface="Calibri Light" panose="020F0302020204030204" pitchFamily="34" charset="0"/>
              <a:buChar char="ﻫ"/>
            </a:pPr>
            <a:r>
              <a:rPr lang="cs-CZ" dirty="0">
                <a:solidFill>
                  <a:schemeClr val="bg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Péče o komunitu</a:t>
            </a:r>
          </a:p>
          <a:p>
            <a:pPr marL="1339850" lvl="1" indent="-287338" defTabSz="1436688">
              <a:buClr>
                <a:schemeClr val="bg1"/>
              </a:buClr>
              <a:buFont typeface="Calibri Light" panose="020F0302020204030204" pitchFamily="34" charset="0"/>
              <a:buChar char="ﻫ"/>
            </a:pPr>
            <a:r>
              <a:rPr lang="cs-CZ" dirty="0">
                <a:solidFill>
                  <a:schemeClr val="bg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Lokální zodpovědnost a udržitelnost – získání dobré pověsti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D4397ED-1E3C-C61C-E371-96007ED76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>
                <a:solidFill>
                  <a:schemeClr val="bg1"/>
                </a:solidFill>
              </a:rPr>
              <a:t>Mgr. Tereza Stratilová, MBA - t.stratilova@gmail.com</a:t>
            </a:r>
          </a:p>
        </p:txBody>
      </p:sp>
    </p:spTree>
    <p:extLst>
      <p:ext uri="{BB962C8B-B14F-4D97-AF65-F5344CB8AC3E}">
        <p14:creationId xmlns:p14="http://schemas.microsoft.com/office/powerpoint/2010/main" val="3186306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855884-C22D-A99F-49D9-69BB3A9BC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chemeClr val="bg1"/>
                </a:solidFill>
              </a:rPr>
              <a:t>Elevator</a:t>
            </a:r>
            <a:r>
              <a:rPr lang="cs-CZ" b="1" dirty="0">
                <a:solidFill>
                  <a:schemeClr val="bg1"/>
                </a:solidFill>
              </a:rPr>
              <a:t> </a:t>
            </a:r>
            <a:r>
              <a:rPr lang="cs-CZ" b="1" dirty="0" err="1">
                <a:solidFill>
                  <a:schemeClr val="bg1"/>
                </a:solidFill>
              </a:rPr>
              <a:t>pitch</a:t>
            </a:r>
            <a:r>
              <a:rPr lang="cs-CZ" b="1" dirty="0">
                <a:solidFill>
                  <a:schemeClr val="bg1"/>
                </a:solidFill>
              </a:rPr>
              <a:t> – „</a:t>
            </a:r>
            <a:r>
              <a:rPr lang="cs-CZ" b="1" dirty="0" err="1">
                <a:solidFill>
                  <a:schemeClr val="bg1"/>
                </a:solidFill>
              </a:rPr>
              <a:t>výtahovka</a:t>
            </a:r>
            <a:r>
              <a:rPr lang="cs-CZ" b="1" dirty="0">
                <a:solidFill>
                  <a:schemeClr val="bg1"/>
                </a:solidFill>
              </a:rPr>
              <a:t>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CAD89A-E733-EF0E-0B97-6626E54A7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4126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3200" dirty="0">
              <a:solidFill>
                <a:schemeClr val="bg1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542925" indent="-361950">
              <a:buFont typeface="+mj-lt"/>
              <a:buAutoNum type="arabicPeriod"/>
            </a:pPr>
            <a:endParaRPr lang="cs-CZ" dirty="0">
              <a:solidFill>
                <a:schemeClr val="bg1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542925" indent="-361950">
              <a:buFont typeface="+mj-lt"/>
              <a:buAutoNum type="arabicPeriod"/>
            </a:pPr>
            <a:endParaRPr lang="cs-CZ" dirty="0">
              <a:solidFill>
                <a:schemeClr val="bg1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542925" indent="-361950">
              <a:buFont typeface="+mj-lt"/>
              <a:buAutoNum type="arabicPeriod"/>
            </a:pPr>
            <a:endParaRPr lang="cs-CZ" dirty="0">
              <a:solidFill>
                <a:schemeClr val="bg1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96A343A-A37A-28AC-FA52-77F4B0C53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>
                <a:solidFill>
                  <a:schemeClr val="bg1"/>
                </a:solidFill>
              </a:rPr>
              <a:t>Mgr. Tereza Stratilová, MBA - t.stratilova@gmail.com</a:t>
            </a:r>
          </a:p>
        </p:txBody>
      </p:sp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B0DAEDDB-B74D-E524-E65B-EF39979F42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840226"/>
              </p:ext>
            </p:extLst>
          </p:nvPr>
        </p:nvGraphicFramePr>
        <p:xfrm>
          <a:off x="838200" y="1514126"/>
          <a:ext cx="10960520" cy="4894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7378">
                  <a:extLst>
                    <a:ext uri="{9D8B030D-6E8A-4147-A177-3AD203B41FA5}">
                      <a16:colId xmlns:a16="http://schemas.microsoft.com/office/drawing/2014/main" val="2054148510"/>
                    </a:ext>
                  </a:extLst>
                </a:gridCol>
                <a:gridCol w="6483142">
                  <a:extLst>
                    <a:ext uri="{9D8B030D-6E8A-4147-A177-3AD203B41FA5}">
                      <a16:colId xmlns:a16="http://schemas.microsoft.com/office/drawing/2014/main" val="4192730676"/>
                    </a:ext>
                  </a:extLst>
                </a:gridCol>
              </a:tblGrid>
              <a:tr h="4894940">
                <a:tc>
                  <a:txBody>
                    <a:bodyPr/>
                    <a:lstStyle/>
                    <a:p>
                      <a:pPr marL="1809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cs-CZ" sz="2400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  <a:ea typeface="Calibri Light" panose="020F0302020204030204" pitchFamily="34" charset="0"/>
                          <a:cs typeface="Calibri Light" panose="020F0302020204030204" pitchFamily="34" charset="0"/>
                        </a:rPr>
                        <a:t>30 vteřinová řeč o tom, co dělám?</a:t>
                      </a:r>
                    </a:p>
                    <a:p>
                      <a:pPr marL="180975" indent="0">
                        <a:buFont typeface="+mj-lt"/>
                        <a:buNone/>
                      </a:pPr>
                      <a:endParaRPr lang="cs-CZ" sz="2400" b="0" dirty="0">
                        <a:solidFill>
                          <a:schemeClr val="bg1"/>
                        </a:solidFill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pPr marL="542925" indent="-361950">
                        <a:buFont typeface="+mj-lt"/>
                        <a:buAutoNum type="arabicPeriod"/>
                      </a:pPr>
                      <a:r>
                        <a:rPr lang="cs-CZ" sz="2400" b="0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  <a:ea typeface="Calibri Light" panose="020F0302020204030204" pitchFamily="34" charset="0"/>
                          <a:cs typeface="Calibri Light" panose="020F0302020204030204" pitchFamily="34" charset="0"/>
                        </a:rPr>
                        <a:t>Můj podnik (jméno)</a:t>
                      </a:r>
                    </a:p>
                    <a:p>
                      <a:pPr marL="542925" indent="-361950">
                        <a:buFont typeface="+mj-lt"/>
                        <a:buAutoNum type="arabicPeriod"/>
                      </a:pPr>
                      <a:r>
                        <a:rPr lang="cs-CZ" sz="2400" b="0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  <a:ea typeface="Calibri Light" panose="020F0302020204030204" pitchFamily="34" charset="0"/>
                          <a:cs typeface="Calibri Light" panose="020F0302020204030204" pitchFamily="34" charset="0"/>
                        </a:rPr>
                        <a:t>slouží (cílový zákazník)</a:t>
                      </a:r>
                    </a:p>
                    <a:p>
                      <a:pPr marL="542925" indent="-361950">
                        <a:buFont typeface="+mj-lt"/>
                        <a:buAutoNum type="arabicPeriod"/>
                      </a:pPr>
                      <a:r>
                        <a:rPr lang="cs-CZ" sz="2400" b="0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  <a:ea typeface="Calibri Light" panose="020F0302020204030204" pitchFamily="34" charset="0"/>
                          <a:cs typeface="Calibri Light" panose="020F0302020204030204" pitchFamily="34" charset="0"/>
                        </a:rPr>
                        <a:t>skrze (jaký servis nabízí).</a:t>
                      </a:r>
                    </a:p>
                    <a:p>
                      <a:pPr marL="542925" indent="-361950">
                        <a:buFont typeface="+mj-lt"/>
                        <a:buAutoNum type="arabicPeriod"/>
                      </a:pPr>
                      <a:r>
                        <a:rPr lang="cs-CZ" sz="2400" b="0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  <a:ea typeface="Calibri Light" panose="020F0302020204030204" pitchFamily="34" charset="0"/>
                          <a:cs typeface="Calibri Light" panose="020F0302020204030204" pitchFamily="34" charset="0"/>
                        </a:rPr>
                        <a:t>Můj produkt/servis (jméno)</a:t>
                      </a:r>
                    </a:p>
                    <a:p>
                      <a:pPr marL="542925" indent="-361950">
                        <a:buFont typeface="+mj-lt"/>
                        <a:buAutoNum type="arabicPeriod"/>
                      </a:pPr>
                      <a:r>
                        <a:rPr lang="cs-CZ" sz="2400" b="0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  <a:ea typeface="Calibri Light" panose="020F0302020204030204" pitchFamily="34" charset="0"/>
                          <a:cs typeface="Calibri Light" panose="020F0302020204030204" pitchFamily="34" charset="0"/>
                        </a:rPr>
                        <a:t>je (popis produktu/servisu)</a:t>
                      </a:r>
                    </a:p>
                    <a:p>
                      <a:pPr marL="542925" indent="-361950">
                        <a:buFont typeface="+mj-lt"/>
                        <a:buAutoNum type="arabicPeriod"/>
                      </a:pPr>
                      <a:r>
                        <a:rPr lang="cs-CZ" sz="2400" b="0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  <a:ea typeface="Calibri Light" panose="020F0302020204030204" pitchFamily="34" charset="0"/>
                          <a:cs typeface="Calibri Light" panose="020F0302020204030204" pitchFamily="34" charset="0"/>
                        </a:rPr>
                        <a:t>pomáhá skrze (klíčové benefity produktu/servisu).</a:t>
                      </a:r>
                    </a:p>
                    <a:p>
                      <a:pPr marL="542925" indent="-361950">
                        <a:buFont typeface="+mj-lt"/>
                        <a:buAutoNum type="arabicPeriod"/>
                      </a:pPr>
                      <a:r>
                        <a:rPr lang="cs-CZ" sz="2400" b="0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  <a:ea typeface="Calibri Light" panose="020F0302020204030204" pitchFamily="34" charset="0"/>
                          <a:cs typeface="Calibri Light" panose="020F0302020204030204" pitchFamily="34" charset="0"/>
                        </a:rPr>
                        <a:t>Odlišuje se od konkurence tím, že (doplň).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400"/>
                        </a:spcAft>
                        <a:buFont typeface="+mj-lt"/>
                        <a:buNone/>
                      </a:pPr>
                      <a:r>
                        <a:rPr lang="cs-CZ" sz="2000" b="0" kern="1200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  <a:ea typeface="Calibri Light" panose="020F0302020204030204" pitchFamily="34" charset="0"/>
                          <a:cs typeface="Calibri Light" panose="020F0302020204030204" pitchFamily="34" charset="0"/>
                        </a:rPr>
                        <a:t>Jmenuji se Tereza Stratilová a můj projekt, Vlastní cestou, slouží ženám, které bojují se svou vlastní </a:t>
                      </a:r>
                      <a:r>
                        <a:rPr lang="cs-CZ" sz="2000" b="0" kern="1200" dirty="0" err="1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  <a:ea typeface="Calibri Light" panose="020F0302020204030204" pitchFamily="34" charset="0"/>
                          <a:cs typeface="Calibri Light" panose="020F0302020204030204" pitchFamily="34" charset="0"/>
                        </a:rPr>
                        <a:t>sebehodnotou</a:t>
                      </a:r>
                      <a:r>
                        <a:rPr lang="cs-CZ" sz="2000" b="0" kern="1200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  <a:ea typeface="Calibri Light" panose="020F0302020204030204" pitchFamily="34" charset="0"/>
                          <a:cs typeface="Calibri Light" panose="020F0302020204030204" pitchFamily="34" charset="0"/>
                        </a:rPr>
                        <a:t> pomocí deníku, který jim pomůže odhalit své bloky, ty překonat a stát se tak sebejistější a vyrovnanou osobností, která zná svoji cenu a nemá problém si nastavit hranice tak, jak potřebuje.</a:t>
                      </a:r>
                    </a:p>
                    <a:p>
                      <a:pPr marL="180975" indent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400"/>
                        </a:spcAft>
                        <a:buFont typeface="+mj-lt"/>
                        <a:buNone/>
                      </a:pPr>
                      <a:r>
                        <a:rPr lang="cs-CZ" sz="2000" b="0" kern="1200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  <a:ea typeface="Calibri Light" panose="020F0302020204030204" pitchFamily="34" charset="0"/>
                          <a:cs typeface="Calibri Light" panose="020F0302020204030204" pitchFamily="34" charset="0"/>
                        </a:rPr>
                        <a:t>Můj deník, Vlastní cestou, představuje set otázek a cvičení z oblasti terapie a koučinku. Na odpovědích na tyto otázky může člověk pracovat ve svém vlastním soukromí a tempu a překonávat tak citlivé bloky ze svého života v bezpečném prostředí domova. Tento deník je jedinečný projekt v českém jazyce, který přináší porozumění sobě samé a s tím životní nadhled, jenž dodá novou energii, odhodlání a sílu k tomu konečně vykročit Vlastní cestou.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2327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3276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86EA1BD3-FA1E-7743-B8B3-EAC3B38E9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09738"/>
            <a:ext cx="10515600" cy="2852737"/>
          </a:xfrm>
        </p:spPr>
        <p:txBody>
          <a:bodyPr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Kolik stál tento obraz?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38B2611-A599-7DC3-01B5-F40E6E3AB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>
                <a:solidFill>
                  <a:schemeClr val="bg1"/>
                </a:solidFill>
              </a:rPr>
              <a:t>Mgr. Tereza Stratilová, MBA - t.stratilova@gmail.com</a:t>
            </a:r>
          </a:p>
        </p:txBody>
      </p:sp>
    </p:spTree>
    <p:extLst>
      <p:ext uri="{BB962C8B-B14F-4D97-AF65-F5344CB8AC3E}">
        <p14:creationId xmlns:p14="http://schemas.microsoft.com/office/powerpoint/2010/main" val="1853063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D0ACA3-D792-C45D-713B-51770178A6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"Aurora" </a:t>
            </a:r>
            <a:br>
              <a:rPr lang="cs-CZ" b="1" dirty="0">
                <a:solidFill>
                  <a:schemeClr val="bg1"/>
                </a:solidFill>
              </a:rPr>
            </a:br>
            <a:r>
              <a:rPr lang="cs-CZ" b="1" dirty="0">
                <a:solidFill>
                  <a:schemeClr val="bg1"/>
                </a:solidFill>
              </a:rPr>
              <a:t>D</a:t>
            </a:r>
            <a:r>
              <a:rPr lang="en-US" b="1" dirty="0">
                <a:solidFill>
                  <a:schemeClr val="bg1"/>
                </a:solidFill>
              </a:rPr>
              <a:t>avid Brandt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310E0D3-A400-C394-C7FF-27560AE6FE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Acrylic on Canvas</a:t>
            </a:r>
            <a:br>
              <a:rPr lang="en-US" sz="3200" dirty="0">
                <a:solidFill>
                  <a:schemeClr val="bg1"/>
                </a:solidFill>
              </a:rPr>
            </a:br>
            <a:r>
              <a:rPr lang="en-US" sz="3200" dirty="0">
                <a:solidFill>
                  <a:schemeClr val="bg1"/>
                </a:solidFill>
              </a:rPr>
              <a:t>Regular Price: $9,500.00 </a:t>
            </a:r>
            <a:endParaRPr lang="cs-CZ" sz="3200" dirty="0">
              <a:solidFill>
                <a:schemeClr val="bg1"/>
              </a:solidFill>
            </a:endParaRPr>
          </a:p>
        </p:txBody>
      </p:sp>
      <p:sp>
        <p:nvSpPr>
          <p:cNvPr id="5" name="Zástupný symbol pro zápatí 5">
            <a:extLst>
              <a:ext uri="{FF2B5EF4-FFF2-40B4-BE49-F238E27FC236}">
                <a16:creationId xmlns:a16="http://schemas.microsoft.com/office/drawing/2014/main" id="{FE02C81B-A607-1673-5EE0-4AAE45CD8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Mgr. Tereza Stratilová, MBA - t.stratilova@gmail.com</a:t>
            </a:r>
          </a:p>
        </p:txBody>
      </p:sp>
    </p:spTree>
    <p:extLst>
      <p:ext uri="{BB962C8B-B14F-4D97-AF65-F5344CB8AC3E}">
        <p14:creationId xmlns:p14="http://schemas.microsoft.com/office/powerpoint/2010/main" val="204895135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593</Words>
  <Application>Microsoft Office PowerPoint</Application>
  <PresentationFormat>Širokoúhlá obrazovka</PresentationFormat>
  <Paragraphs>72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Jak na prodej? Co a proč prodává?</vt:lpstr>
      <vt:lpstr>Můj příběh</vt:lpstr>
      <vt:lpstr>Moje cílová skupina </vt:lpstr>
      <vt:lpstr>Moje přidaná hodnota</vt:lpstr>
      <vt:lpstr>Moje cena</vt:lpstr>
      <vt:lpstr>Moje osobnost</vt:lpstr>
      <vt:lpstr>Elevator pitch – „výtahovka“</vt:lpstr>
      <vt:lpstr>Kolik stál tento obraz?</vt:lpstr>
      <vt:lpstr>"Aurora"  David Brandt</vt:lpstr>
      <vt:lpstr>Děkuji za pozornost.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na prodej? Co a proč prodává?</dc:title>
  <dc:creator>Tereza Stratilová</dc:creator>
  <cp:lastModifiedBy>Tereza Stratilová</cp:lastModifiedBy>
  <cp:revision>1</cp:revision>
  <dcterms:created xsi:type="dcterms:W3CDTF">2023-04-25T11:18:07Z</dcterms:created>
  <dcterms:modified xsi:type="dcterms:W3CDTF">2023-04-25T12:12:20Z</dcterms:modified>
</cp:coreProperties>
</file>